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pn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9" r:id="rId26"/>
    <p:sldId id="278" r:id="rId27"/>
    <p:sldId id="27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81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C6F"/>
    <a:srgbClr val="173C47"/>
    <a:srgbClr val="FF0000"/>
    <a:srgbClr val="CCCCCC"/>
    <a:srgbClr val="C9E9FF"/>
    <a:srgbClr val="B7BFFF"/>
    <a:srgbClr val="3F50FF"/>
    <a:srgbClr val="333FC5"/>
    <a:srgbClr val="5E35BD"/>
    <a:srgbClr val="D35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2" autoAdjust="0"/>
    <p:restoredTop sz="99910" autoAdjust="0"/>
  </p:normalViewPr>
  <p:slideViewPr>
    <p:cSldViewPr snapToGrid="0" snapToObjects="1">
      <p:cViewPr varScale="1">
        <p:scale>
          <a:sx n="175" d="100"/>
          <a:sy n="175" d="100"/>
        </p:scale>
        <p:origin x="-5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9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4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DD97-7F56-2447-A1EF-7E4ED73B465F}" type="datetimeFigureOut"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AC0F-9B5B-744D-AB9A-5130E0668E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4" Type="http://schemas.openxmlformats.org/officeDocument/2006/relationships/image" Target="../media/image14.png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3" Type="http://schemas.openxmlformats.org/officeDocument/2006/relationships/image" Target="../media/image86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93.sv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05.svg"/><Relationship Id="rId9" Type="http://schemas.openxmlformats.org/officeDocument/2006/relationships/image" Target="../media/image863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5" Type="http://schemas.openxmlformats.org/officeDocument/2006/relationships/image" Target="../media/image459.svg"/><Relationship Id="rId10" Type="http://schemas.openxmlformats.org/officeDocument/2006/relationships/image" Target="../media/image18.png"/><Relationship Id="rId11" Type="http://schemas.openxmlformats.org/officeDocument/2006/relationships/image" Target="../media/image19.jpg"/><Relationship Id="rId9" Type="http://schemas.openxmlformats.org/officeDocument/2006/relationships/image" Target="../media/image511.sv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13.png"/><Relationship Id="rId13" Type="http://schemas.openxmlformats.org/officeDocument/2006/relationships/image" Target="../media/image86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png"/><Relationship Id="rId7" Type="http://schemas.openxmlformats.org/officeDocument/2006/relationships/hyperlink" Target="https://github.com/daniel-kranowski/aws-perfmon-01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9" Type="http://schemas.openxmlformats.org/officeDocument/2006/relationships/image" Target="../media/image5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sqc.org/daniel-kranowski/" TargetMode="External"/><Relationship Id="rId4" Type="http://schemas.openxmlformats.org/officeDocument/2006/relationships/hyperlink" Target="https://github.com/daniel-kranowski/aws-perfmon-01" TargetMode="External"/><Relationship Id="rId5" Type="http://schemas.openxmlformats.org/officeDocument/2006/relationships/hyperlink" Target="http://www.bizalgo.com/contac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59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7029"/>
            <a:ext cx="7772400" cy="222421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b="1">
                <a:latin typeface="Franklin Gothic Book"/>
                <a:cs typeface="Franklin Gothic Book"/>
              </a:rPr>
              <a:t>Performance Testing with</a:t>
            </a:r>
            <a:br>
              <a:rPr lang="en-US" b="1">
                <a:latin typeface="Franklin Gothic Book"/>
                <a:cs typeface="Franklin Gothic Book"/>
              </a:rPr>
            </a:br>
            <a:r>
              <a:rPr lang="en-US" b="1">
                <a:latin typeface="Franklin Gothic Book"/>
                <a:cs typeface="Franklin Gothic Book"/>
              </a:rPr>
              <a:t>AWS X-Ray, CloudWatch,</a:t>
            </a:r>
            <a:br>
              <a:rPr lang="en-US" b="1">
                <a:latin typeface="Franklin Gothic Book"/>
                <a:cs typeface="Franklin Gothic Book"/>
              </a:rPr>
            </a:br>
            <a:r>
              <a:rPr lang="en-US" b="1">
                <a:latin typeface="Franklin Gothic Book"/>
                <a:cs typeface="Franklin Gothic Book"/>
              </a:rPr>
              <a:t>and RDS performance tools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103816"/>
            <a:ext cx="6400800" cy="170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A7C0C"/>
                </a:solidFill>
                <a:effectLst/>
                <a:uLnTx/>
                <a:uFillTx/>
                <a:latin typeface="Franklin Gothic Book"/>
                <a:ea typeface="Tahoma" pitchFamily="34" charset="0"/>
                <a:cs typeface="Franklin Gothic Book"/>
              </a:rPr>
              <a:t>Daniel Kranowski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smtClean="0">
                <a:solidFill>
                  <a:srgbClr val="5A7C0C"/>
                </a:solidFill>
                <a:latin typeface="Franklin Gothic Book"/>
                <a:ea typeface="Tahoma" pitchFamily="34" charset="0"/>
                <a:cs typeface="Franklin Gothic Book"/>
              </a:rPr>
              <a:t>Business Algorithms, LLC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5A7C0C"/>
                </a:solidFill>
                <a:effectLst/>
                <a:uLnTx/>
                <a:uFillTx/>
                <a:latin typeface="Franklin Gothic Book"/>
                <a:ea typeface="Tahoma" pitchFamily="34" charset="0"/>
                <a:cs typeface="Franklin Gothic Book"/>
              </a:rPr>
              <a:t>www.bizalgo.com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smtClean="0">
              <a:solidFill>
                <a:srgbClr val="5A7C0C"/>
              </a:solidFill>
              <a:latin typeface="Franklin Gothic Book"/>
              <a:ea typeface="Tahoma" pitchFamily="34" charset="0"/>
              <a:cs typeface="Franklin Gothic Boo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A7C0C"/>
                </a:solidFill>
                <a:effectLst/>
                <a:uLnTx/>
                <a:uFillTx/>
                <a:latin typeface="Franklin Gothic Book"/>
                <a:ea typeface="Tahoma" pitchFamily="34" charset="0"/>
                <a:cs typeface="Franklin Gothic Book"/>
              </a:rPr>
              <a:t>PNSQC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5A7C0C"/>
                </a:solidFill>
                <a:effectLst/>
                <a:uLnTx/>
                <a:uFillTx/>
                <a:latin typeface="Franklin Gothic Book"/>
                <a:ea typeface="Tahoma" pitchFamily="34" charset="0"/>
                <a:cs typeface="Franklin Gothic Book"/>
              </a:rPr>
              <a:t> 2019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A7C0C"/>
              </a:solidFill>
              <a:effectLst/>
              <a:uLnTx/>
              <a:uFillTx/>
              <a:latin typeface="Franklin Gothic Book"/>
              <a:ea typeface="Tahoma" pitchFamily="34" charset="0"/>
              <a:cs typeface="Franklin Gothic Book"/>
            </a:endParaRPr>
          </a:p>
        </p:txBody>
      </p:sp>
      <p:pic>
        <p:nvPicPr>
          <p:cNvPr id="5" name="Picture 4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9835" y="3744018"/>
            <a:ext cx="7843590" cy="2473364"/>
          </a:xfrm>
          <a:prstGeom prst="rect">
            <a:avLst/>
          </a:prstGeom>
          <a:solidFill>
            <a:srgbClr val="2B2B2B"/>
          </a:solidFill>
          <a:ln w="25400">
            <a:solidFill>
              <a:srgbClr val="3C3F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835" y="979105"/>
            <a:ext cx="7843590" cy="2764912"/>
          </a:xfrm>
          <a:prstGeom prst="rect">
            <a:avLst/>
          </a:prstGeom>
          <a:solidFill>
            <a:srgbClr val="2B2B2B"/>
          </a:solidFill>
          <a:ln w="25400">
            <a:solidFill>
              <a:srgbClr val="3C3F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5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79" y="1571618"/>
            <a:ext cx="7423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import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*</a:t>
            </a:r>
            <a:r>
              <a:rPr lang="en-US"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as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AWS </a:t>
            </a:r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from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6A8759"/>
                </a:solidFill>
                <a:latin typeface="Consolas"/>
                <a:cs typeface="Consolas"/>
              </a:rPr>
              <a:t>'aws-sdk'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import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*</a:t>
            </a:r>
            <a:r>
              <a:rPr lang="en-US"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as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AWSXRayCore</a:t>
            </a:r>
            <a:r>
              <a:rPr lang="en-US"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from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6A8759"/>
                </a:solidFill>
                <a:latin typeface="Consolas"/>
                <a:cs typeface="Consolas"/>
              </a:rPr>
              <a:t>'aws-xray-sdk-core'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endParaRPr lang="en-US">
              <a:latin typeface="Consolas"/>
              <a:cs typeface="Consolas"/>
            </a:endParaRPr>
          </a:p>
          <a:p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AWSXRayCore.</a:t>
            </a:r>
            <a:r>
              <a:rPr lang="en-US" i="1">
                <a:solidFill>
                  <a:srgbClr val="FFC66D"/>
                </a:solidFill>
                <a:latin typeface="Consolas"/>
                <a:cs typeface="Consolas"/>
              </a:rPr>
              <a:t>captureAWS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(AWS)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>
                <a:latin typeface="Consolas"/>
                <a:cs typeface="Consolas"/>
              </a:rPr>
              <a:t>  </a:t>
            </a:r>
            <a:r>
              <a:rPr lang="en-US" i="1">
                <a:solidFill>
                  <a:srgbClr val="808080"/>
                </a:solidFill>
                <a:latin typeface="Consolas"/>
                <a:cs typeface="Consolas"/>
              </a:rPr>
              <a:t>// AWS object is now instrumented for X-Ray.</a:t>
            </a:r>
          </a:p>
          <a:p>
            <a:endParaRPr lang="en-US">
              <a:latin typeface="Consolas"/>
              <a:cs typeface="Consolas"/>
            </a:endParaRPr>
          </a:p>
          <a:p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export async function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FFC66D"/>
                </a:solidFill>
                <a:latin typeface="Consolas"/>
                <a:cs typeface="Consolas"/>
              </a:rPr>
              <a:t>handler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(event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,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 content) { </a:t>
            </a:r>
            <a:r>
              <a:rPr lang="en-US">
                <a:solidFill>
                  <a:srgbClr val="808080"/>
                </a:solidFill>
                <a:latin typeface="Consolas"/>
                <a:cs typeface="Consolas"/>
              </a:rPr>
              <a:t>.....</a:t>
            </a:r>
            <a:r>
              <a:rPr lang="en-US"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9835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Instrumenting NodeJS Lambda for X-Ray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6879" y="1032106"/>
            <a:ext cx="7334635" cy="5395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b="1">
                <a:solidFill>
                  <a:srgbClr val="BBBBBB"/>
                </a:solidFill>
                <a:latin typeface="Franklin Gothic Book"/>
                <a:cs typeface="Franklin Gothic Book"/>
              </a:rPr>
              <a:t>TypeScript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354134"/>
            <a:ext cx="74230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resource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A9B7C6"/>
                </a:solidFill>
                <a:latin typeface="Consolas"/>
                <a:cs typeface="Consolas"/>
              </a:rPr>
              <a:t>"aws_lambda_function" "lambdaFunction"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 {</a:t>
            </a:r>
          </a:p>
          <a:p>
            <a:r>
              <a:rPr lang="en-US">
                <a:latin typeface="Consolas"/>
                <a:cs typeface="Consolas"/>
              </a:rPr>
              <a:t>  </a:t>
            </a:r>
            <a:r>
              <a:rPr lang="en-US" b="1">
                <a:solidFill>
                  <a:srgbClr val="CC7832"/>
                </a:solidFill>
                <a:latin typeface="Consolas"/>
                <a:cs typeface="Consolas"/>
              </a:rPr>
              <a:t>tracing_config</a:t>
            </a:r>
            <a:r>
              <a:rPr lang="en-US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{</a:t>
            </a:r>
          </a:p>
          <a:p>
            <a:r>
              <a:rPr lang="en-US">
                <a:latin typeface="Consolas"/>
                <a:cs typeface="Consolas"/>
              </a:rPr>
              <a:t>    </a:t>
            </a:r>
            <a:r>
              <a:rPr lang="en-US" b="1">
                <a:solidFill>
                  <a:srgbClr val="9876AA"/>
                </a:solidFill>
                <a:latin typeface="Consolas"/>
                <a:cs typeface="Consolas"/>
              </a:rPr>
              <a:t>mode</a:t>
            </a:r>
            <a:r>
              <a:rPr lang="en-US">
                <a:solidFill>
                  <a:srgbClr val="9876AA"/>
                </a:solidFill>
                <a:latin typeface="Consolas"/>
                <a:cs typeface="Consolas"/>
              </a:rPr>
              <a:t>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=</a:t>
            </a:r>
            <a:r>
              <a:rPr lang="en-US">
                <a:latin typeface="Consolas"/>
                <a:cs typeface="Consolas"/>
              </a:rPr>
              <a:t> </a:t>
            </a:r>
            <a:r>
              <a:rPr lang="en-US" b="1">
                <a:solidFill>
                  <a:srgbClr val="6A8759"/>
                </a:solidFill>
                <a:latin typeface="Consolas"/>
                <a:cs typeface="Consolas"/>
              </a:rPr>
              <a:t>"Active"</a:t>
            </a:r>
          </a:p>
          <a:p>
            <a:r>
              <a:rPr lang="en-US">
                <a:latin typeface="Consolas"/>
                <a:cs typeface="Consolas"/>
              </a:rPr>
              <a:t>  </a:t>
            </a:r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}</a:t>
            </a:r>
          </a:p>
          <a:p>
            <a:r>
              <a:rPr lang="en-US">
                <a:latin typeface="Consolas"/>
                <a:cs typeface="Consolas"/>
              </a:rPr>
              <a:t>  </a:t>
            </a:r>
            <a:r>
              <a:rPr lang="en-US">
                <a:solidFill>
                  <a:srgbClr val="808080"/>
                </a:solidFill>
                <a:latin typeface="Consolas"/>
                <a:cs typeface="Consolas"/>
              </a:rPr>
              <a:t>.....</a:t>
            </a:r>
          </a:p>
          <a:p>
            <a:r>
              <a:rPr lang="en-US">
                <a:solidFill>
                  <a:srgbClr val="A9B7C6"/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3814622"/>
            <a:ext cx="7334635" cy="5395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b="1">
                <a:solidFill>
                  <a:srgbClr val="BBBBBB"/>
                </a:solidFill>
                <a:latin typeface="Franklin Gothic Book"/>
                <a:cs typeface="Franklin Gothic Book"/>
              </a:rPr>
              <a:t>Terraform</a:t>
            </a:r>
          </a:p>
        </p:txBody>
      </p:sp>
    </p:spTree>
    <p:extLst>
      <p:ext uri="{BB962C8B-B14F-4D97-AF65-F5344CB8AC3E}">
        <p14:creationId xmlns:p14="http://schemas.microsoft.com/office/powerpoint/2010/main" val="66230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879" y="1911845"/>
            <a:ext cx="7772400" cy="267441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>
                <a:solidFill>
                  <a:srgbClr val="5A7C0C"/>
                </a:solidFill>
                <a:latin typeface="Franklin Gothic Book"/>
                <a:cs typeface="Franklin Gothic Book"/>
              </a:rPr>
              <a:t>Limitation</a:t>
            </a: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:</a:t>
            </a:r>
          </a:p>
          <a:p>
            <a:pPr>
              <a:lnSpc>
                <a:spcPct val="110000"/>
              </a:lnSpc>
            </a:pPr>
            <a:endParaRPr lang="en-US" sz="3200">
              <a:solidFill>
                <a:srgbClr val="5A7C0C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10000"/>
              </a:lnSpc>
            </a:pPr>
            <a:r>
              <a:rPr lang="en-US" sz="7400">
                <a:solidFill>
                  <a:srgbClr val="5A7C0C"/>
                </a:solidFill>
                <a:latin typeface="Franklin Gothic Book"/>
                <a:cs typeface="Franklin Gothic Book"/>
              </a:rPr>
              <a:t>X-Ray does not trace across Kinesis</a:t>
            </a:r>
          </a:p>
        </p:txBody>
      </p:sp>
    </p:spTree>
    <p:extLst>
      <p:ext uri="{BB962C8B-B14F-4D97-AF65-F5344CB8AC3E}">
        <p14:creationId xmlns:p14="http://schemas.microsoft.com/office/powerpoint/2010/main" val="22238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6228" y="1883965"/>
            <a:ext cx="1888136" cy="122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X-Ray trace #1</a:t>
            </a:r>
          </a:p>
          <a:p>
            <a:r>
              <a:rPr lang="en-US">
                <a:latin typeface="Franklin Gothic Book"/>
              </a:rPr>
              <a:t>(if instrumented)</a:t>
            </a:r>
          </a:p>
          <a:p>
            <a:r>
              <a:rPr lang="en-US">
                <a:latin typeface="Franklin Gothic Book"/>
              </a:rPr>
              <a:t>sees ECS app and Kinesis PUT.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857613" y="1944074"/>
            <a:ext cx="1776273" cy="1234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X-Ray trace #2</a:t>
            </a:r>
          </a:p>
          <a:p>
            <a:r>
              <a:rPr lang="en-US">
                <a:latin typeface="Franklin Gothic Book"/>
              </a:rPr>
              <a:t>sees Lambda</a:t>
            </a:r>
          </a:p>
          <a:p>
            <a:r>
              <a:rPr lang="en-US">
                <a:latin typeface="Franklin Gothic Book"/>
              </a:rPr>
              <a:t>and RDS.  Does not see Kinesis.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475396" y="1878544"/>
            <a:ext cx="2058197" cy="149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Cannot be instrumented with X-Ray to measure time between PUT and GET.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46846" y="991414"/>
            <a:ext cx="572270" cy="347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PUT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833069" y="969856"/>
            <a:ext cx="572270" cy="347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GET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96194" y="402796"/>
            <a:ext cx="2058197" cy="36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Asynchronous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531204" y="1318265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823674" y="1318265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05782" y="132616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502658" y="843179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ECS</a:t>
            </a:r>
            <a:endParaRPr lang="en-US" b="1"/>
          </a:p>
        </p:txBody>
      </p:sp>
      <p:sp>
        <p:nvSpPr>
          <p:cNvPr id="69" name="Rounded Rectangle 68"/>
          <p:cNvSpPr/>
          <p:nvPr/>
        </p:nvSpPr>
        <p:spPr>
          <a:xfrm>
            <a:off x="2784766" y="843179"/>
            <a:ext cx="1028546" cy="965979"/>
          </a:xfrm>
          <a:prstGeom prst="roundRect">
            <a:avLst/>
          </a:prstGeom>
          <a:solidFill>
            <a:srgbClr val="5E35B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Kinesis</a:t>
            </a:r>
            <a:endParaRPr lang="en-US" b="1"/>
          </a:p>
        </p:txBody>
      </p:sp>
      <p:sp>
        <p:nvSpPr>
          <p:cNvPr id="70" name="Rounded Rectangle 69"/>
          <p:cNvSpPr/>
          <p:nvPr/>
        </p:nvSpPr>
        <p:spPr>
          <a:xfrm>
            <a:off x="7359344" y="815104"/>
            <a:ext cx="1028546" cy="965979"/>
          </a:xfrm>
          <a:prstGeom prst="roundRect">
            <a:avLst/>
          </a:prstGeom>
          <a:solidFill>
            <a:srgbClr val="333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RDS</a:t>
            </a:r>
            <a:endParaRPr lang="en-US" b="1"/>
          </a:p>
        </p:txBody>
      </p:sp>
      <p:sp>
        <p:nvSpPr>
          <p:cNvPr id="71" name="Rounded Rectangle 70"/>
          <p:cNvSpPr/>
          <p:nvPr/>
        </p:nvSpPr>
        <p:spPr>
          <a:xfrm>
            <a:off x="5077236" y="825414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latin typeface="Franklin Gothic Book"/>
              </a:rPr>
              <a:t>Lambda</a:t>
            </a:r>
            <a:endParaRPr lang="en-US" b="1"/>
          </a:p>
        </p:txBody>
      </p:sp>
      <p:sp>
        <p:nvSpPr>
          <p:cNvPr id="72" name="Oval 71"/>
          <p:cNvSpPr/>
          <p:nvPr/>
        </p:nvSpPr>
        <p:spPr>
          <a:xfrm>
            <a:off x="555604" y="3826207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 Same Side Corner Rectangle 72"/>
          <p:cNvSpPr/>
          <p:nvPr/>
        </p:nvSpPr>
        <p:spPr>
          <a:xfrm>
            <a:off x="986912" y="3709695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1058022" y="3826208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1064372" y="4797476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V="1">
            <a:off x="1556718" y="430497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V="1">
            <a:off x="593496" y="430497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807675" y="389936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43350" y="408850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334725" y="471438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1488773" y="455205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321166" y="3902535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488773" y="408215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40569" y="452500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809991" y="471827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06913" y="3882117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043006" y="4737958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461785" y="43054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628817" y="43054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136812" y="3820226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 Same Side Corner Rectangle 150"/>
          <p:cNvSpPr/>
          <p:nvPr/>
        </p:nvSpPr>
        <p:spPr>
          <a:xfrm>
            <a:off x="5568120" y="3703714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 flipV="1">
            <a:off x="5639230" y="3820227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5639230" y="4791495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 flipV="1">
            <a:off x="6137926" y="429898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rot="5400000" flipV="1">
            <a:off x="5174704" y="429898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5388883" y="389337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224558" y="408252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5915933" y="470840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6069981" y="454607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5902374" y="389655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6069981" y="407617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5221777" y="451902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5391199" y="471229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5188121" y="3876136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617864" y="4731977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042993" y="429943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210025" y="429943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053831" y="4021112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2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023956" y="4275113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028484" y="3877007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034209" y="3896185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037384" y="429906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5635039" y="4015131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601989" y="4269132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660492" y="3871026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5612242" y="3890204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618592" y="429308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34293" y="2864774"/>
            <a:ext cx="8004986" cy="61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800">
                <a:solidFill>
                  <a:srgbClr val="5A7C0C"/>
                </a:solidFill>
                <a:latin typeface="Franklin Gothic Book"/>
              </a:rPr>
              <a:t>...No single propagation delay for the whole system.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98876" y="5096453"/>
            <a:ext cx="8004986" cy="61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defTabSz="458788"/>
            <a:r>
              <a:rPr lang="en-US" sz="2800">
                <a:solidFill>
                  <a:srgbClr val="5A7C0C"/>
                </a:solidFill>
                <a:latin typeface="Franklin Gothic Book"/>
              </a:rPr>
              <a:t>...and the clocks may be skewed anyway.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146846" y="991414"/>
            <a:ext cx="572270" cy="347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PUT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33069" y="969856"/>
            <a:ext cx="572270" cy="347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GET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496194" y="402796"/>
            <a:ext cx="2058197" cy="36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Asynchronous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1531204" y="1318265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823674" y="1318265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105782" y="132616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502658" y="843179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ECS</a:t>
            </a:r>
            <a:endParaRPr lang="en-US" b="1"/>
          </a:p>
        </p:txBody>
      </p:sp>
      <p:sp>
        <p:nvSpPr>
          <p:cNvPr id="106" name="Rounded Rectangle 105"/>
          <p:cNvSpPr/>
          <p:nvPr/>
        </p:nvSpPr>
        <p:spPr>
          <a:xfrm>
            <a:off x="2784766" y="843179"/>
            <a:ext cx="1028546" cy="965979"/>
          </a:xfrm>
          <a:prstGeom prst="roundRect">
            <a:avLst/>
          </a:prstGeom>
          <a:solidFill>
            <a:srgbClr val="5E35B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Kinesis</a:t>
            </a:r>
            <a:endParaRPr lang="en-US" b="1"/>
          </a:p>
        </p:txBody>
      </p:sp>
      <p:sp>
        <p:nvSpPr>
          <p:cNvPr id="107" name="Rounded Rectangle 106"/>
          <p:cNvSpPr/>
          <p:nvPr/>
        </p:nvSpPr>
        <p:spPr>
          <a:xfrm>
            <a:off x="7359344" y="815104"/>
            <a:ext cx="1028546" cy="965979"/>
          </a:xfrm>
          <a:prstGeom prst="roundRect">
            <a:avLst/>
          </a:prstGeom>
          <a:solidFill>
            <a:srgbClr val="333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RDS</a:t>
            </a:r>
            <a:endParaRPr lang="en-US" b="1"/>
          </a:p>
        </p:txBody>
      </p:sp>
      <p:sp>
        <p:nvSpPr>
          <p:cNvPr id="108" name="Rounded Rectangle 107"/>
          <p:cNvSpPr/>
          <p:nvPr/>
        </p:nvSpPr>
        <p:spPr>
          <a:xfrm>
            <a:off x="5077236" y="825414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latin typeface="Franklin Gothic Book"/>
              </a:rPr>
              <a:t>Lambda</a:t>
            </a:r>
            <a:endParaRPr lang="en-US" b="1"/>
          </a:p>
        </p:txBody>
      </p:sp>
      <p:cxnSp>
        <p:nvCxnSpPr>
          <p:cNvPr id="155" name="Curved Connector 154"/>
          <p:cNvCxnSpPr/>
          <p:nvPr/>
        </p:nvCxnSpPr>
        <p:spPr>
          <a:xfrm rot="16200000" flipH="1">
            <a:off x="4420142" y="-1619535"/>
            <a:ext cx="12700" cy="6879160"/>
          </a:xfrm>
          <a:prstGeom prst="curvedConnector3">
            <a:avLst>
              <a:gd name="adj1" fmla="val 8075661"/>
            </a:avLst>
          </a:prstGeom>
          <a:ln w="50800">
            <a:solidFill>
              <a:schemeClr val="accent5">
                <a:lumMod val="5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Half Frame 155"/>
          <p:cNvSpPr/>
          <p:nvPr/>
        </p:nvSpPr>
        <p:spPr>
          <a:xfrm rot="3600000">
            <a:off x="7629188" y="1870569"/>
            <a:ext cx="368490" cy="368490"/>
          </a:xfrm>
          <a:prstGeom prst="halfFrame">
            <a:avLst>
              <a:gd name="adj1" fmla="val 14347"/>
              <a:gd name="adj2" fmla="val 1484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555604" y="3826207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 Same Side Corner Rectangle 157"/>
          <p:cNvSpPr/>
          <p:nvPr/>
        </p:nvSpPr>
        <p:spPr>
          <a:xfrm>
            <a:off x="986912" y="3709695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/>
          <p:nvPr/>
        </p:nvCxnSpPr>
        <p:spPr>
          <a:xfrm flipV="1">
            <a:off x="1058022" y="3826208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1064372" y="4797476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rot="5400000" flipV="1">
            <a:off x="1556718" y="430497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rot="5400000" flipV="1">
            <a:off x="593496" y="430497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807675" y="389936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643350" y="408850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1334725" y="471438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1488773" y="455205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flipV="1">
            <a:off x="1321166" y="3902535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V="1">
            <a:off x="1488773" y="408215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40569" y="452500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V="1">
            <a:off x="809991" y="471827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606913" y="3882117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043006" y="4737958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461785" y="43054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28817" y="430541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136812" y="3820226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 Same Side Corner Rectangle 175"/>
          <p:cNvSpPr/>
          <p:nvPr/>
        </p:nvSpPr>
        <p:spPr>
          <a:xfrm>
            <a:off x="5568120" y="3703714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/>
          <p:cNvCxnSpPr/>
          <p:nvPr/>
        </p:nvCxnSpPr>
        <p:spPr>
          <a:xfrm flipV="1">
            <a:off x="5639230" y="3820227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5639230" y="4791495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rot="5400000" flipV="1">
            <a:off x="6137926" y="429898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rot="5400000" flipV="1">
            <a:off x="5174704" y="429898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 flipV="1">
            <a:off x="5388883" y="389337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V="1">
            <a:off x="5224558" y="408252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/>
          <p:nvPr/>
        </p:nvCxnSpPr>
        <p:spPr>
          <a:xfrm flipV="1">
            <a:off x="5915933" y="470840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6069981" y="454607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5902374" y="389655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V="1">
            <a:off x="6069981" y="407617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 flipV="1">
            <a:off x="5221777" y="451902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5391199" y="4712292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188121" y="3876136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617864" y="4731977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042993" y="429943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5210025" y="429943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1053831" y="4021112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2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023956" y="4275113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1028484" y="3877007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034209" y="3896185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037384" y="4299064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5635039" y="4015131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01989" y="4269132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660492" y="3871026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5612242" y="3890204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5618592" y="4293083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250" y="1837001"/>
            <a:ext cx="4342927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AWS CloudWatch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Logs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Metrics</a:t>
            </a:r>
          </a:p>
        </p:txBody>
      </p:sp>
      <p:pic>
        <p:nvPicPr>
          <p:cNvPr id="6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1968" y="1837001"/>
            <a:ext cx="2267712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7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960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297624" y="678381"/>
            <a:ext cx="8319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Arial Narrow"/>
                <a:cs typeface="Arial Narrow"/>
              </a:rPr>
              <a:t>CloudWatch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14182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Logs for performance measurement?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3939" y="4294572"/>
            <a:ext cx="7039347" cy="104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Reference API OutputLogEvent: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onsolas"/>
                <a:cs typeface="Consolas"/>
              </a:rPr>
              <a:t>timestamp</a:t>
            </a:r>
            <a:r>
              <a:rPr lang="en-US">
                <a:latin typeface="Franklin Gothic Book"/>
              </a:rPr>
              <a:t>: Set by CloudWatch client (unregulated skew)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onsolas"/>
                <a:cs typeface="Consolas"/>
              </a:rPr>
              <a:t>ingestionTime</a:t>
            </a:r>
            <a:r>
              <a:rPr lang="en-US">
                <a:latin typeface="Franklin Gothic Book"/>
              </a:rPr>
              <a:t>: Set by CloudWatch service (one clock: no skew)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1656" y="5523940"/>
            <a:ext cx="8037842" cy="61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>
                <a:solidFill>
                  <a:srgbClr val="5A7C0C"/>
                </a:solidFill>
                <a:latin typeface="Franklin Gothic Book"/>
              </a:rPr>
              <a:t>Search isn't easy.  But could Logs solve the clock problem?</a:t>
            </a:r>
          </a:p>
        </p:txBody>
      </p:sp>
      <p:pic>
        <p:nvPicPr>
          <p:cNvPr id="3" name="Picture 2" descr="logs-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640"/>
            <a:ext cx="9144000" cy="3273256"/>
          </a:xfrm>
          <a:prstGeom prst="rect">
            <a:avLst/>
          </a:prstGeom>
        </p:spPr>
      </p:pic>
      <p:pic>
        <p:nvPicPr>
          <p:cNvPr id="36" name="Picture 35" descr="stopwatch-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44" y="4241932"/>
            <a:ext cx="935472" cy="10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2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7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960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297624" y="678381"/>
            <a:ext cx="8319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Arial Narrow"/>
                <a:cs typeface="Arial Narrow"/>
              </a:rPr>
              <a:t>CloudWatch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13026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standard service Metrics</a:t>
            </a:r>
          </a:p>
        </p:txBody>
      </p:sp>
      <p:pic>
        <p:nvPicPr>
          <p:cNvPr id="6" name="Picture 5" descr="cwmetrics-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0" y="927408"/>
            <a:ext cx="9001704" cy="53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3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7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960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297624" y="678381"/>
            <a:ext cx="8319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Arial Narrow"/>
                <a:cs typeface="Arial Narrow"/>
              </a:rPr>
              <a:t>CloudWatch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15000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what CloudWatch Metrics does well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887" y="991521"/>
            <a:ext cx="7742838" cy="427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Configurable axes and labels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Precise historical time window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Multiple metrics per graph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Math functions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Always capturing data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Alarms integration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76" y="5404475"/>
            <a:ext cx="8004986" cy="61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 defTabSz="458788"/>
            <a:r>
              <a:rPr lang="en-US" sz="2800">
                <a:solidFill>
                  <a:srgbClr val="5A7C0C"/>
                </a:solidFill>
                <a:latin typeface="Franklin Gothic Book"/>
              </a:rPr>
              <a:t>...RDS-EM/PI graphing tools are not as good.</a:t>
            </a:r>
          </a:p>
        </p:txBody>
      </p:sp>
    </p:spTree>
    <p:extLst>
      <p:ext uri="{BB962C8B-B14F-4D97-AF65-F5344CB8AC3E}">
        <p14:creationId xmlns:p14="http://schemas.microsoft.com/office/powerpoint/2010/main" val="66901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7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960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297624" y="678381"/>
            <a:ext cx="8319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Arial Narrow"/>
                <a:cs typeface="Arial Narrow"/>
              </a:rPr>
              <a:t>CloudWatch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13026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custom Metric</a:t>
            </a:r>
          </a:p>
        </p:txBody>
      </p:sp>
      <p:pic>
        <p:nvPicPr>
          <p:cNvPr id="4" name="Picture 3" descr="cwmetrics-syspropdelay-col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77" y="955380"/>
            <a:ext cx="4612264" cy="34621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5402" y="1793248"/>
            <a:ext cx="1653498" cy="122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Clock skew between ECS and Lambda is initially </a:t>
            </a:r>
            <a:r>
              <a:rPr lang="en-US" b="1">
                <a:solidFill>
                  <a:srgbClr val="847C4C"/>
                </a:solidFill>
                <a:latin typeface="Franklin Gothic Book"/>
              </a:rPr>
              <a:t>22 sec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28040" y="1859687"/>
            <a:ext cx="1107971" cy="46006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4541" y="3619145"/>
            <a:ext cx="1770127" cy="122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Franklin Gothic Book"/>
              </a:rPr>
              <a:t>Clock skew goes to zero after Lambda clock is synchronized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979580" y="3632242"/>
            <a:ext cx="1279539" cy="49872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2840" y="5133438"/>
            <a:ext cx="8004986" cy="61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</a:rPr>
              <a:t>Prop delay = (Lambda end time) – (ECS start time)</a:t>
            </a:r>
          </a:p>
        </p:txBody>
      </p:sp>
    </p:spTree>
    <p:extLst>
      <p:ext uri="{BB962C8B-B14F-4D97-AF65-F5344CB8AC3E}">
        <p14:creationId xmlns:p14="http://schemas.microsoft.com/office/powerpoint/2010/main" val="296469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19835" y="940224"/>
            <a:ext cx="7843590" cy="5222012"/>
          </a:xfrm>
          <a:prstGeom prst="rect">
            <a:avLst/>
          </a:prstGeom>
          <a:solidFill>
            <a:srgbClr val="2B2B2B"/>
          </a:solidFill>
          <a:ln w="25400">
            <a:solidFill>
              <a:srgbClr val="3C3F4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7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5960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297624" y="678381"/>
            <a:ext cx="8319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Arial Narrow"/>
                <a:cs typeface="Arial Narrow"/>
              </a:rPr>
              <a:t>CloudWatch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13026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custom Metric: Lambda 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879" y="1137470"/>
            <a:ext cx="7423015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import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{AWSError}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from 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'aws-sdk'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import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*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as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CloudWatch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from 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'aws-sdk/clients/cloudwatch'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const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cloudwatch</a:t>
            </a:r>
            <a:r>
              <a:rPr lang="en-US" sz="1600">
                <a:solidFill>
                  <a:srgbClr val="458383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=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new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CloudWatch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()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const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now: Date =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new </a:t>
            </a:r>
            <a:r>
              <a:rPr lang="en-US" sz="1600" b="1" i="1">
                <a:solidFill>
                  <a:srgbClr val="9876AA"/>
                </a:solidFill>
                <a:latin typeface="Consolas"/>
                <a:cs typeface="Consolas"/>
              </a:rPr>
              <a:t>Date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()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const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propDelay: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CC7832"/>
                </a:solidFill>
                <a:latin typeface="Consolas"/>
                <a:cs typeface="Consolas"/>
              </a:rPr>
              <a:t>number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=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now.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getTime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() – </a:t>
            </a:r>
            <a:r>
              <a:rPr lang="en-US" sz="1600" i="1">
                <a:solidFill>
                  <a:srgbClr val="A9B7C6"/>
                </a:solidFill>
                <a:latin typeface="Consolas"/>
                <a:cs typeface="Consolas"/>
              </a:rPr>
              <a:t>ecsStartTime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cloudwatch.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putMetricData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MetricData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[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MetricName</a:t>
            </a:r>
            <a:r>
              <a:rPr lang="en-US" sz="1600" b="1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 b="1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'SystemPropagationDelay'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Timestamp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now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Unit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'Milliseconds'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Value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propDelay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    ]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1600" b="1">
                <a:solidFill>
                  <a:srgbClr val="9876AA"/>
                </a:solidFill>
                <a:latin typeface="Consolas"/>
                <a:cs typeface="Consolas"/>
              </a:rPr>
              <a:t>Namespace</a:t>
            </a:r>
            <a:r>
              <a:rPr lang="en-US" sz="1600" b="1">
                <a:solidFill>
                  <a:srgbClr val="A9B7C6"/>
                </a:solidFill>
                <a:latin typeface="Consolas"/>
                <a:cs typeface="Consolas"/>
              </a:rPr>
              <a:t>:</a:t>
            </a:r>
            <a:r>
              <a:rPr lang="en-US" sz="1600" b="1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'my-namespace'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})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promise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()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catch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((</a:t>
            </a:r>
            <a:r>
              <a:rPr lang="en-US" sz="1600" u="sng">
                <a:solidFill>
                  <a:srgbClr val="A9B7C6"/>
                </a:solidFill>
                <a:latin typeface="Consolas"/>
                <a:cs typeface="Consolas"/>
              </a:rPr>
              <a:t>err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: AWSError) =&gt; </a:t>
            </a:r>
            <a:r>
              <a:rPr lang="en-US" sz="1600" b="1" i="1">
                <a:solidFill>
                  <a:srgbClr val="9876AA"/>
                </a:solidFill>
                <a:latin typeface="Consolas"/>
                <a:cs typeface="Consolas"/>
              </a:rPr>
              <a:t>console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log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</a:t>
            </a:r>
            <a:r>
              <a:rPr lang="en-US" sz="1600" b="1">
                <a:solidFill>
                  <a:srgbClr val="6A8759"/>
                </a:solidFill>
                <a:latin typeface="Consolas"/>
                <a:cs typeface="Consolas"/>
              </a:rPr>
              <a:t>'Error'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,</a:t>
            </a:r>
          </a:p>
          <a:p>
            <a:r>
              <a:rPr lang="en-US" sz="1600">
                <a:solidFill>
                  <a:srgbClr val="000000"/>
                </a:solidFill>
                <a:latin typeface="Consolas"/>
                <a:cs typeface="Consolas"/>
              </a:rPr>
              <a:t>                                        </a:t>
            </a:r>
            <a:r>
              <a:rPr lang="en-US" sz="1600" b="1" i="1">
                <a:solidFill>
                  <a:srgbClr val="9876AA"/>
                </a:solidFill>
                <a:latin typeface="Consolas"/>
                <a:cs typeface="Consolas"/>
              </a:rPr>
              <a:t>JSON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.</a:t>
            </a:r>
            <a:r>
              <a:rPr lang="en-US" sz="1600">
                <a:solidFill>
                  <a:srgbClr val="FFC66D"/>
                </a:solidFill>
                <a:latin typeface="Consolas"/>
                <a:cs typeface="Consolas"/>
              </a:rPr>
              <a:t>stringify</a:t>
            </a:r>
            <a:r>
              <a:rPr lang="en-US" sz="1600">
                <a:solidFill>
                  <a:srgbClr val="A9B7C6"/>
                </a:solidFill>
                <a:latin typeface="Consolas"/>
                <a:cs typeface="Consolas"/>
              </a:rPr>
              <a:t>(err)))</a:t>
            </a:r>
            <a:r>
              <a:rPr lang="en-US" sz="1600">
                <a:solidFill>
                  <a:srgbClr val="CC7832"/>
                </a:solidFill>
                <a:latin typeface="Consolas"/>
                <a:cs typeface="Consolas"/>
              </a:rPr>
              <a:t>;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66879" y="915466"/>
            <a:ext cx="7334635" cy="5395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b="1">
                <a:solidFill>
                  <a:srgbClr val="BBBBBB"/>
                </a:solidFill>
                <a:latin typeface="Franklin Gothic Book"/>
                <a:cs typeface="Franklin Gothic Book"/>
              </a:rPr>
              <a:t>TypeScript</a:t>
            </a:r>
          </a:p>
        </p:txBody>
      </p:sp>
    </p:spTree>
    <p:extLst>
      <p:ext uri="{BB962C8B-B14F-4D97-AF65-F5344CB8AC3E}">
        <p14:creationId xmlns:p14="http://schemas.microsoft.com/office/powerpoint/2010/main" val="343596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AWS performance 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194" y="1079004"/>
            <a:ext cx="3401663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6265" y="1079004"/>
            <a:ext cx="3385603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CloudWatch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Logs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Metrics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194" y="3570592"/>
            <a:ext cx="7130673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RDS</a:t>
            </a:r>
          </a:p>
          <a:p>
            <a:pPr marL="457200" indent="-457200" algn="ctr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Enhanced Monitoring</a:t>
            </a:r>
          </a:p>
          <a:p>
            <a:pPr marL="457200" indent="-457200" algn="ctr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Performance Insights</a:t>
            </a:r>
          </a:p>
        </p:txBody>
      </p:sp>
      <p:pic>
        <p:nvPicPr>
          <p:cNvPr id="11" name="Graphic 13">
            <a:extLst>
              <a:ext uri="{FF2B5EF4-FFF2-40B4-BE49-F238E27FC236}">
                <a16:creationId xmlns:a16="http://schemas.microsoft.com/office/drawing/2014/main" xmlns="" id="{D7F89FC3-BF05-7B44-8087-6C91C6D8A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25669" y="2989726"/>
            <a:ext cx="357188" cy="357188"/>
          </a:xfrm>
          <a:prstGeom prst="rect">
            <a:avLst/>
          </a:prstGeom>
        </p:spPr>
      </p:pic>
      <p:pic>
        <p:nvPicPr>
          <p:cNvPr id="12" name="Graphic 29">
            <a:extLst>
              <a:ext uri="{FF2B5EF4-FFF2-40B4-BE49-F238E27FC236}">
                <a16:creationId xmlns:a16="http://schemas.microsoft.com/office/drawing/2014/main" xmlns="" id="{4994548E-B041-504E-B148-6A1CB65E4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54679" y="2989726"/>
            <a:ext cx="357188" cy="357188"/>
          </a:xfrm>
          <a:prstGeom prst="rect">
            <a:avLst/>
          </a:prstGeom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984A8CF6-E9EF-474A-AE0E-1E812E43A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654679" y="5481314"/>
            <a:ext cx="357188" cy="3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8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250" y="1837001"/>
            <a:ext cx="4342927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AWS RDS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Enhanced Monitoring</a:t>
            </a:r>
          </a:p>
          <a:p>
            <a:pPr marL="684213" indent="-457200">
              <a:buFont typeface="Arial"/>
              <a:buChar char="•"/>
            </a:pPr>
            <a:r>
              <a:rPr lang="en-US" sz="2800">
                <a:solidFill>
                  <a:srgbClr val="184451"/>
                </a:solidFill>
                <a:latin typeface="Franklin Gothic Book"/>
                <a:cs typeface="Franklin Gothic Book"/>
              </a:rPr>
              <a:t>Performance Insights</a:t>
            </a:r>
          </a:p>
        </p:txBody>
      </p:sp>
      <p:pic>
        <p:nvPicPr>
          <p:cNvPr id="7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791811" y="1837001"/>
            <a:ext cx="2267712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330807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Enabling RDS-EM/PI 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887" y="1215241"/>
            <a:ext cx="7742838" cy="1807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Use a supported DB version and instance type.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Configure at startup, or do a reboot.</a:t>
            </a:r>
          </a:p>
        </p:txBody>
      </p:sp>
      <p:pic>
        <p:nvPicPr>
          <p:cNvPr id="4" name="Picture 3" descr="iconfinder_MySQL_101282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52" y="3050645"/>
            <a:ext cx="2052738" cy="1074480"/>
          </a:xfrm>
          <a:prstGeom prst="rect">
            <a:avLst/>
          </a:prstGeom>
        </p:spPr>
      </p:pic>
      <p:pic>
        <p:nvPicPr>
          <p:cNvPr id="5" name="Picture 4" descr="postgres-icon-27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09" y="2885222"/>
            <a:ext cx="1510058" cy="1371600"/>
          </a:xfrm>
          <a:prstGeom prst="rect">
            <a:avLst/>
          </a:prstGeom>
        </p:spPr>
      </p:pic>
      <p:pic>
        <p:nvPicPr>
          <p:cNvPr id="10" name="Picture 9" descr="logo-Mariad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67" y="2932377"/>
            <a:ext cx="1823857" cy="137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7C7DB3-3169-5B48-B331-8240019668A8}"/>
              </a:ext>
            </a:extLst>
          </p:cNvPr>
          <p:cNvSpPr txBox="1"/>
          <p:nvPr/>
        </p:nvSpPr>
        <p:spPr>
          <a:xfrm>
            <a:off x="1386565" y="5837815"/>
            <a:ext cx="15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Amazon Aurora</a:t>
            </a:r>
          </a:p>
        </p:txBody>
      </p:sp>
      <p:pic>
        <p:nvPicPr>
          <p:cNvPr id="12" name="Graphic 27">
            <a:extLst>
              <a:ext uri="{FF2B5EF4-FFF2-40B4-BE49-F238E27FC236}">
                <a16:creationId xmlns="" xmlns:a16="http://schemas.microsoft.com/office/drawing/2014/main" id="{BE111FD0-BA65-1E49-9BA2-83EC0AED97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8186" y="4477075"/>
            <a:ext cx="1371600" cy="1371600"/>
          </a:xfrm>
          <a:prstGeom prst="rect">
            <a:avLst/>
          </a:prstGeom>
        </p:spPr>
      </p:pic>
      <p:pic>
        <p:nvPicPr>
          <p:cNvPr id="13" name="Picture 12" descr="sql-serv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87" y="4454333"/>
            <a:ext cx="2227758" cy="1371600"/>
          </a:xfrm>
          <a:prstGeom prst="rect">
            <a:avLst/>
          </a:prstGeom>
        </p:spPr>
      </p:pic>
      <p:pic>
        <p:nvPicPr>
          <p:cNvPr id="15" name="Picture 14" descr="oracl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71" y="453982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90479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RDS-EM: more granular OS metrics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876" y="1449419"/>
            <a:ext cx="1593958" cy="15219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</a:endParaRPr>
          </a:p>
        </p:txBody>
      </p:sp>
      <p:sp>
        <p:nvSpPr>
          <p:cNvPr id="4" name="Can 3"/>
          <p:cNvSpPr/>
          <p:nvPr/>
        </p:nvSpPr>
        <p:spPr>
          <a:xfrm>
            <a:off x="907109" y="1766113"/>
            <a:ext cx="751791" cy="848847"/>
          </a:xfrm>
          <a:prstGeom prst="can">
            <a:avLst/>
          </a:prstGeom>
          <a:gradFill>
            <a:gsLst>
              <a:gs pos="0">
                <a:srgbClr val="333FC5"/>
              </a:gs>
              <a:gs pos="100000">
                <a:srgbClr val="333FC5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393594" y="3023019"/>
            <a:ext cx="180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 virtual machine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01564" y="3194859"/>
            <a:ext cx="1593958" cy="15219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2496282" y="4768459"/>
            <a:ext cx="1804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CloudWatch Logs: RDSOSMetrics</a:t>
            </a:r>
          </a:p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Log Group</a:t>
            </a:r>
          </a:p>
        </p:txBody>
      </p:sp>
      <p:sp>
        <p:nvSpPr>
          <p:cNvPr id="5" name="Bent Arrow 4"/>
          <p:cNvSpPr/>
          <p:nvPr/>
        </p:nvSpPr>
        <p:spPr>
          <a:xfrm rot="5400000">
            <a:off x="2279118" y="1780739"/>
            <a:ext cx="1221354" cy="1568006"/>
          </a:xfrm>
          <a:prstGeom prst="bentArrow">
            <a:avLst>
              <a:gd name="adj1" fmla="val 25000"/>
              <a:gd name="adj2" fmla="val 2473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Graphic 33">
            <a:extLst>
              <a:ext uri="{FF2B5EF4-FFF2-40B4-BE49-F238E27FC236}">
                <a16:creationId xmlns="" xmlns:a16="http://schemas.microsoft.com/office/drawing/2014/main" id="{E8A76DD7-2470-9240-BE0E-8F1412C59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24358" y="3576907"/>
            <a:ext cx="7112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2326204" y="1646288"/>
            <a:ext cx="305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indent="-1600200"/>
            <a:r>
              <a:rPr lang="en-US" sz="1400" dirty="0">
                <a:latin typeface="Franklin Gothic Book"/>
                <a:cs typeface="Franklin Gothic Book"/>
              </a:rPr>
              <a:t>JSON snapshot every 1, 5, 10, 15, 30, or 60 seconds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08480" y="3771419"/>
            <a:ext cx="1013885" cy="3691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06598" y="3191987"/>
            <a:ext cx="3447020" cy="216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27013" indent="-227013">
              <a:spcAft>
                <a:spcPts val="1800"/>
              </a:spcAft>
              <a:buFont typeface="Arial"/>
              <a:buChar char="•"/>
            </a:pPr>
            <a:r>
              <a:rPr lang="en-US" sz="2800">
                <a:solidFill>
                  <a:srgbClr val="5A7C0C"/>
                </a:solidFill>
                <a:latin typeface="Franklin Gothic Book"/>
              </a:rPr>
              <a:t>Operating System metrics</a:t>
            </a:r>
          </a:p>
          <a:p>
            <a:pPr marL="227013" indent="-227013">
              <a:buFont typeface="Arial"/>
              <a:buChar char="•"/>
            </a:pPr>
            <a:r>
              <a:rPr lang="en-US" sz="2800">
                <a:solidFill>
                  <a:srgbClr val="5A7C0C"/>
                </a:solidFill>
                <a:latin typeface="Franklin Gothic Book"/>
              </a:rPr>
              <a:t>Linux process list</a:t>
            </a:r>
          </a:p>
        </p:txBody>
      </p:sp>
    </p:spTree>
    <p:extLst>
      <p:ext uri="{BB962C8B-B14F-4D97-AF65-F5344CB8AC3E}">
        <p14:creationId xmlns:p14="http://schemas.microsoft.com/office/powerpoint/2010/main" val="148937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83119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RDS-EM: more granular OS metrics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35003"/>
              </p:ext>
            </p:extLst>
          </p:nvPr>
        </p:nvGraphicFramePr>
        <p:xfrm>
          <a:off x="1524000" y="1085972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Standard RDS</a:t>
                      </a:r>
                      <a:r>
                        <a:rPr lang="en-US" baseline="0"/>
                        <a:t> metrics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RDS-EM metrics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CPUUtilization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cpuUtilization.guest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cpuUtilization.idle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cpuUtilization.irq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cpuUtilization.nice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cpuUtilization.user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cpuUtilization.wait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FreeableMemory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memory.free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memory.active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memory.cached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memory.hugePagesFree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memory.mapped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etc....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043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em-1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7" y="986158"/>
            <a:ext cx="8604057" cy="519099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83119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RDS-EM: more granular OS metrics</a:t>
            </a:r>
          </a:p>
        </p:txBody>
      </p:sp>
    </p:spTree>
    <p:extLst>
      <p:ext uri="{BB962C8B-B14F-4D97-AF65-F5344CB8AC3E}">
        <p14:creationId xmlns:p14="http://schemas.microsoft.com/office/powerpoint/2010/main" val="1530703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66879" y="1289469"/>
            <a:ext cx="7772400" cy="38554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>
                <a:solidFill>
                  <a:srgbClr val="5A7C0C"/>
                </a:solidFill>
                <a:latin typeface="Franklin Gothic Book"/>
                <a:cs typeface="Franklin Gothic Book"/>
              </a:rPr>
              <a:t>Limitation</a:t>
            </a: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:</a:t>
            </a:r>
          </a:p>
          <a:p>
            <a:pPr>
              <a:lnSpc>
                <a:spcPct val="110000"/>
              </a:lnSpc>
            </a:pPr>
            <a:endParaRPr lang="en-US" sz="3200">
              <a:solidFill>
                <a:srgbClr val="5A7C0C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10000"/>
              </a:lnSpc>
            </a:pPr>
            <a:r>
              <a:rPr lang="en-US" sz="7400">
                <a:solidFill>
                  <a:srgbClr val="5A7C0C"/>
                </a:solidFill>
                <a:latin typeface="Franklin Gothic Book"/>
                <a:cs typeface="Franklin Gothic Book"/>
              </a:rPr>
              <a:t>Not integrated with CloudWatch Metrics</a:t>
            </a: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</p:spTree>
    <p:extLst>
      <p:ext uri="{BB962C8B-B14F-4D97-AF65-F5344CB8AC3E}">
        <p14:creationId xmlns:p14="http://schemas.microsoft.com/office/powerpoint/2010/main" val="123892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6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RDS-EM: OS process list</a:t>
            </a:r>
          </a:p>
        </p:txBody>
      </p:sp>
      <p:pic>
        <p:nvPicPr>
          <p:cNvPr id="4" name="Picture 3" descr="rds-em-2-process-list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087"/>
            <a:ext cx="9144000" cy="38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 features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989727"/>
            <a:ext cx="7772400" cy="507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>
                <a:latin typeface="Franklin Gothic Book"/>
              </a:rPr>
              <a:t>Numeric counters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OS level (like RDS-EM) + DB specific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200">
                <a:latin typeface="Franklin Gothic Book"/>
              </a:rPr>
              <a:t>CloudWatch Metric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DBLoad (number of active db sessions)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Font typeface="Arial"/>
              <a:buChar char="•"/>
            </a:pPr>
            <a:r>
              <a:rPr lang="en-US" sz="3200">
                <a:latin typeface="Franklin Gothic Book"/>
              </a:rPr>
              <a:t>Dimension keys and resource metrics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Average Active Sessions (AAS) chart </a:t>
            </a:r>
            <a:r>
              <a:rPr lang="en-US" sz="2400">
                <a:latin typeface="Zapf Dingbats"/>
                <a:ea typeface="Zapf Dingbats"/>
                <a:cs typeface="Zapf Dingbats"/>
                <a:sym typeface="Zapf Dingbats"/>
              </a:rPr>
              <a:t>★★★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</p:spTree>
    <p:extLst>
      <p:ext uri="{BB962C8B-B14F-4D97-AF65-F5344CB8AC3E}">
        <p14:creationId xmlns:p14="http://schemas.microsoft.com/office/powerpoint/2010/main" val="422811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3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152101" y="1638419"/>
            <a:ext cx="1118633" cy="684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3733800" y="1053643"/>
            <a:ext cx="316854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ranklin Gothic Book"/>
                <a:cs typeface="Franklin Gothic Book"/>
              </a:rPr>
              <a:t>DBLoad = 0.32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67657"/>
            <a:ext cx="9144000" cy="27942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8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685800" y="3970241"/>
            <a:ext cx="7605243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0.32 database sessions during 12:01:00 – 12:01:59.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Could be: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2 clients concurrently for 9.6 sec: 2 x 9.6 / 60 = 0.32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Client #1 for 10 sec, then client #2 for 9.2 sec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etc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5593164" y="1646059"/>
            <a:ext cx="121075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98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7348982" y="2695526"/>
            <a:ext cx="1028546" cy="965979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7" name="Rounded Rectangle 36"/>
          <p:cNvSpPr/>
          <p:nvPr/>
        </p:nvSpPr>
        <p:spPr>
          <a:xfrm>
            <a:off x="7348982" y="2698782"/>
            <a:ext cx="1028546" cy="96597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90000"/>
                </a:schemeClr>
              </a:gs>
              <a:gs pos="79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4" name="Rounded Rectangle 33"/>
          <p:cNvSpPr/>
          <p:nvPr/>
        </p:nvSpPr>
        <p:spPr>
          <a:xfrm>
            <a:off x="5073454" y="2698782"/>
            <a:ext cx="1028546" cy="965979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5" name="Rounded Rectangle 34"/>
          <p:cNvSpPr/>
          <p:nvPr/>
        </p:nvSpPr>
        <p:spPr>
          <a:xfrm>
            <a:off x="5073454" y="2702038"/>
            <a:ext cx="1028546" cy="96597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90000"/>
                </a:schemeClr>
              </a:gs>
              <a:gs pos="79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2" name="Rounded Rectangle 31"/>
          <p:cNvSpPr/>
          <p:nvPr/>
        </p:nvSpPr>
        <p:spPr>
          <a:xfrm>
            <a:off x="2780984" y="2715198"/>
            <a:ext cx="1028546" cy="965979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3" name="Rounded Rectangle 32"/>
          <p:cNvSpPr/>
          <p:nvPr/>
        </p:nvSpPr>
        <p:spPr>
          <a:xfrm>
            <a:off x="2780984" y="2718454"/>
            <a:ext cx="1028546" cy="96597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90000"/>
                </a:schemeClr>
              </a:gs>
              <a:gs pos="79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0" name="Rounded Rectangle 29"/>
          <p:cNvSpPr/>
          <p:nvPr/>
        </p:nvSpPr>
        <p:spPr>
          <a:xfrm>
            <a:off x="498876" y="2718522"/>
            <a:ext cx="1028546" cy="965979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sp>
        <p:nvSpPr>
          <p:cNvPr id="31" name="Rounded Rectangle 30"/>
          <p:cNvSpPr/>
          <p:nvPr/>
        </p:nvSpPr>
        <p:spPr>
          <a:xfrm>
            <a:off x="498876" y="2721778"/>
            <a:ext cx="1028546" cy="965979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10000"/>
                </a:schemeClr>
              </a:gs>
              <a:gs pos="100000">
                <a:schemeClr val="bg1">
                  <a:alpha val="90000"/>
                </a:schemeClr>
              </a:gs>
              <a:gs pos="79000">
                <a:schemeClr val="bg1">
                  <a:alpha val="60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endParaRPr lang="en-US" b="1"/>
          </a:p>
        </p:txBody>
      </p:sp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Example system under test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7422" y="219472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9892" y="219472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02000" y="2202633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8876" y="3803187"/>
            <a:ext cx="1573885" cy="148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Message producer</a:t>
            </a:r>
          </a:p>
          <a:p>
            <a:endParaRPr lang="en-US">
              <a:latin typeface="Franklin Gothic Book"/>
            </a:endParaRPr>
          </a:p>
          <a:p>
            <a:r>
              <a:rPr lang="en-US">
                <a:latin typeface="Franklin Gothic Book"/>
              </a:rPr>
              <a:t>Docker app</a:t>
            </a:r>
          </a:p>
          <a:p>
            <a:endParaRPr lang="en-US">
              <a:latin typeface="Franklin Gothic Book"/>
            </a:endParaRPr>
          </a:p>
          <a:p>
            <a:endParaRPr lang="en-US">
              <a:latin typeface="Franklin Gothic Boo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80984" y="3804489"/>
            <a:ext cx="1598771" cy="1207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Message queue</a:t>
            </a:r>
          </a:p>
          <a:p>
            <a:endParaRPr lang="en-US">
              <a:latin typeface="Franklin Gothic Book"/>
            </a:endParaRPr>
          </a:p>
          <a:p>
            <a:r>
              <a:rPr lang="en-US" b="1">
                <a:solidFill>
                  <a:schemeClr val="tx1"/>
                </a:solidFill>
                <a:latin typeface="Franklin Gothic Book"/>
              </a:rPr>
              <a:t>Asynchronous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3454" y="3804489"/>
            <a:ext cx="1645645" cy="1342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Message consumer</a:t>
            </a:r>
          </a:p>
          <a:p>
            <a:endParaRPr lang="en-US">
              <a:latin typeface="Franklin Gothic Book"/>
            </a:endParaRPr>
          </a:p>
          <a:p>
            <a:r>
              <a:rPr lang="en-US">
                <a:latin typeface="Franklin Gothic Book"/>
              </a:rPr>
              <a:t>Serverless app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55562" y="3812270"/>
            <a:ext cx="1711943" cy="72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>
                <a:latin typeface="Franklin Gothic Book"/>
              </a:rPr>
              <a:t>Database</a:t>
            </a:r>
          </a:p>
          <a:p>
            <a:endParaRPr lang="en-US">
              <a:latin typeface="Franklin Gothic Book"/>
            </a:endParaRPr>
          </a:p>
          <a:p>
            <a:endParaRPr lang="en-US">
              <a:latin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296" y="5557853"/>
            <a:ext cx="788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hlinkClick r:id="rId7"/>
              </a:rPr>
              <a:t>https://github.com/daniel-kranowski/aws-perfmon-01</a:t>
            </a:r>
            <a:r>
              <a:rPr lang="en-US" sz="140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9956" y="5782750"/>
            <a:ext cx="1711943" cy="44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800">
                <a:latin typeface="Franklin Gothic Book"/>
              </a:rPr>
              <a:t>ECS: Elastic Container Service</a:t>
            </a:r>
          </a:p>
          <a:p>
            <a:r>
              <a:rPr lang="en-US" sz="800">
                <a:latin typeface="Franklin Gothic Book"/>
              </a:rPr>
              <a:t>RDS: Relational Database Service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8876" y="1719643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ECS</a:t>
            </a:r>
            <a:endParaRPr lang="en-US" b="1"/>
          </a:p>
        </p:txBody>
      </p:sp>
      <p:sp>
        <p:nvSpPr>
          <p:cNvPr id="27" name="Rounded Rectangle 26"/>
          <p:cNvSpPr/>
          <p:nvPr/>
        </p:nvSpPr>
        <p:spPr>
          <a:xfrm>
            <a:off x="2780984" y="1719643"/>
            <a:ext cx="1028546" cy="965979"/>
          </a:xfrm>
          <a:prstGeom prst="roundRect">
            <a:avLst/>
          </a:prstGeom>
          <a:solidFill>
            <a:srgbClr val="5E35B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Kinesis</a:t>
            </a:r>
            <a:endParaRPr lang="en-US" b="1"/>
          </a:p>
        </p:txBody>
      </p:sp>
      <p:sp>
        <p:nvSpPr>
          <p:cNvPr id="29" name="Rounded Rectangle 28"/>
          <p:cNvSpPr/>
          <p:nvPr/>
        </p:nvSpPr>
        <p:spPr>
          <a:xfrm>
            <a:off x="7355562" y="1691568"/>
            <a:ext cx="1028546" cy="965979"/>
          </a:xfrm>
          <a:prstGeom prst="roundRect">
            <a:avLst/>
          </a:prstGeom>
          <a:solidFill>
            <a:srgbClr val="333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RDS</a:t>
            </a:r>
            <a:endParaRPr 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5073454" y="1701878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latin typeface="Franklin Gothic Book"/>
              </a:rPr>
              <a:t>Lambda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105283" y="34084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04554" y="2046379"/>
            <a:ext cx="947548" cy="618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559315" y="1461603"/>
            <a:ext cx="60471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/>
                <a:cs typeface="Franklin Gothic Book"/>
              </a:rPr>
              <a:t>io/aurora_redo_log_flush = 0.28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67657"/>
            <a:ext cx="9144000" cy="27942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8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685800" y="3970241"/>
            <a:ext cx="7605243" cy="1831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5A7C0C"/>
                </a:solidFill>
                <a:latin typeface="Franklin Gothic Book"/>
                <a:cs typeface="Franklin Gothic Book"/>
              </a:rPr>
              <a:t>Most of the db session time is waiting for Aurora write I/O.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Franklin Gothic Book"/>
              <a:cs typeface="Franklin Gothic Book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Franklin Gothic Book"/>
                <a:cs typeface="Franklin Gothic Book"/>
              </a:rPr>
              <a:t>https://docs.aws.amazon.com/AmazonRDS/latest/AuroraUserGuide/AuroraMySQL.Reference.html</a:t>
            </a:r>
          </a:p>
        </p:txBody>
      </p:sp>
    </p:spTree>
    <p:extLst>
      <p:ext uri="{BB962C8B-B14F-4D97-AF65-F5344CB8AC3E}">
        <p14:creationId xmlns:p14="http://schemas.microsoft.com/office/powerpoint/2010/main" val="167968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3849412" y="945120"/>
            <a:ext cx="4257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/>
                <a:cs typeface="Franklin Gothic Book"/>
              </a:rPr>
              <a:t>Group-by dimension: Waits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67657"/>
            <a:ext cx="9144000" cy="27942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8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685800" y="4075520"/>
            <a:ext cx="76052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Franklin Gothic Book"/>
                <a:cs typeface="Franklin Gothic Book"/>
              </a:rPr>
              <a:t>Dimension choices: Waits, SQL, Hosts, Users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48778" y="1408119"/>
            <a:ext cx="151345" cy="395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5593164" y="1646059"/>
            <a:ext cx="121075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1560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421132" y="2707558"/>
            <a:ext cx="43297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/>
                <a:cs typeface="Franklin Gothic Book"/>
              </a:rPr>
              <a:t>Partition-by dimension: SQL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5593164" y="1646059"/>
            <a:ext cx="121075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61474" y="3184718"/>
            <a:ext cx="403220" cy="606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704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2378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RDS-PI: AAS chart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  <p:pic>
        <p:nvPicPr>
          <p:cNvPr id="3" name="Picture 2" descr="rds-pi-aas-1-waits-sql-col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20"/>
            <a:ext cx="9144000" cy="531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1862195" y="3352397"/>
            <a:ext cx="24938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Book"/>
                <a:cs typeface="Franklin Gothic Book"/>
              </a:rPr>
              <a:t>DBLoad = 0.03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5593164" y="1646059"/>
            <a:ext cx="121075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11711" y="3934838"/>
            <a:ext cx="403220" cy="606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4686301"/>
            <a:ext cx="9144000" cy="157562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89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685800" y="4870389"/>
            <a:ext cx="7605243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0.03 database sessions during 11:25:00 – 12:25:59.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Could be: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Franklin Gothic Book"/>
                <a:cs typeface="Franklin Gothic Book"/>
              </a:rPr>
              <a:t>2 clients concurrently for 0.9 sec: 2 x 0.9 / 60 = 0.03</a:t>
            </a:r>
          </a:p>
        </p:txBody>
      </p:sp>
    </p:spTree>
    <p:extLst>
      <p:ext uri="{BB962C8B-B14F-4D97-AF65-F5344CB8AC3E}">
        <p14:creationId xmlns:p14="http://schemas.microsoft.com/office/powerpoint/2010/main" val="3421639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limits of RDS-PI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989727"/>
            <a:ext cx="7772400" cy="507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>
                <a:latin typeface="Franklin Gothic Book"/>
                <a:ea typeface="Zapf Dingbats"/>
                <a:cs typeface="Franklin Gothic Book"/>
                <a:sym typeface="Zapf Dingbats"/>
              </a:rPr>
              <a:t>2-D model is incompatible with CloudWatch Metrics</a:t>
            </a:r>
          </a:p>
          <a:p>
            <a:pPr lvl="2" indent="-457200">
              <a:spcAft>
                <a:spcPts val="2800"/>
              </a:spcAft>
              <a:buFont typeface="Arial"/>
              <a:buChar char="•"/>
            </a:pPr>
            <a:r>
              <a:rPr lang="en-US" sz="2400">
                <a:latin typeface="Franklin Gothic Book"/>
                <a:ea typeface="Zapf Dingbats"/>
                <a:cs typeface="Franklin Gothic Book"/>
                <a:sym typeface="Zapf Dingbats"/>
              </a:rPr>
              <a:t>RDS-PI lacks alarms; zoom is imprecise; etc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>
                <a:latin typeface="Franklin Gothic Book"/>
                <a:ea typeface="Zapf Dingbats"/>
                <a:cs typeface="Franklin Gothic Book"/>
                <a:sym typeface="Zapf Dingbats"/>
              </a:rPr>
              <a:t>Highlights problems with high DBLoad, even if root cause is small DBLoad</a:t>
            </a:r>
          </a:p>
          <a:p>
            <a:pPr marL="914400" lvl="1" indent="-457200">
              <a:spcAft>
                <a:spcPts val="2800"/>
              </a:spcAft>
              <a:buFont typeface="Arial"/>
              <a:buChar char="•"/>
            </a:pPr>
            <a:r>
              <a:rPr lang="en-US" sz="2400">
                <a:latin typeface="Franklin Gothic Book"/>
                <a:ea typeface="Zapf Dingbats"/>
                <a:cs typeface="Franklin Gothic Book"/>
                <a:sym typeface="Zapf Dingbats"/>
              </a:rPr>
              <a:t>A few bad user sessions stalling the db</a:t>
            </a: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3200">
                <a:latin typeface="Franklin Gothic Book"/>
                <a:ea typeface="Zapf Dingbats"/>
                <a:cs typeface="Franklin Gothic Book"/>
                <a:sym typeface="Zapf Dingbats"/>
              </a:rPr>
              <a:t>Cannot slice by other indicators</a:t>
            </a:r>
          </a:p>
          <a:p>
            <a:pPr lvl="2" indent="-457200">
              <a:spcAft>
                <a:spcPts val="2400"/>
              </a:spcAft>
              <a:buFont typeface="Arial"/>
              <a:buChar char="•"/>
            </a:pPr>
            <a:r>
              <a:rPr lang="en-US" sz="2400">
                <a:latin typeface="Franklin Gothic Book"/>
                <a:ea typeface="Zapf Dingbats"/>
                <a:cs typeface="Franklin Gothic Book"/>
                <a:sym typeface="Zapf Dingbats"/>
              </a:rPr>
              <a:t>CPU, memory, network throughput, etc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xmlns="" id="{C74B9571-CBCE-0B41-BB93-C639C1D0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45758" y="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RDS</a:t>
            </a:r>
          </a:p>
        </p:txBody>
      </p:sp>
    </p:spTree>
    <p:extLst>
      <p:ext uri="{BB962C8B-B14F-4D97-AF65-F5344CB8AC3E}">
        <p14:creationId xmlns:p14="http://schemas.microsoft.com/office/powerpoint/2010/main" val="242948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1023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Summary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636307"/>
            <a:ext cx="7772400" cy="5562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>
                <a:latin typeface="Franklin Gothic Book"/>
              </a:rPr>
              <a:t>Clock skew in an asynchronous system</a:t>
            </a:r>
          </a:p>
          <a:p>
            <a:pPr marL="457200" indent="-457200">
              <a:lnSpc>
                <a:spcPct val="130000"/>
              </a:lnSpc>
              <a:spcBef>
                <a:spcPts val="1400"/>
              </a:spcBef>
              <a:buFont typeface="Arial"/>
              <a:buChar char="•"/>
            </a:pPr>
            <a:r>
              <a:rPr lang="en-US" sz="3200">
                <a:latin typeface="Franklin Gothic Book"/>
              </a:rPr>
              <a:t>AWS X-Ray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Sampled synchronous timing</a:t>
            </a:r>
          </a:p>
          <a:p>
            <a:pPr marL="457200" indent="-457200">
              <a:lnSpc>
                <a:spcPct val="130000"/>
              </a:lnSpc>
              <a:spcBef>
                <a:spcPts val="1400"/>
              </a:spcBef>
              <a:buFont typeface="Arial"/>
              <a:buChar char="•"/>
            </a:pPr>
            <a:r>
              <a:rPr lang="en-US" sz="3200">
                <a:latin typeface="Franklin Gothic Book"/>
              </a:rPr>
              <a:t>AWS CloudWatch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Logs ingestionTime: one single clock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Metrics: strong UI/API; custom metrics</a:t>
            </a:r>
          </a:p>
          <a:p>
            <a:pPr marL="457200" indent="-457200">
              <a:lnSpc>
                <a:spcPct val="130000"/>
              </a:lnSpc>
              <a:spcBef>
                <a:spcPts val="1400"/>
              </a:spcBef>
              <a:buFont typeface="Arial"/>
              <a:buChar char="•"/>
            </a:pPr>
            <a:r>
              <a:rPr lang="en-US" sz="3200">
                <a:latin typeface="Franklin Gothic Book"/>
              </a:rPr>
              <a:t>AWS RDS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RDS-EM: granular OS metrics</a:t>
            </a:r>
          </a:p>
          <a:p>
            <a:pPr marL="914400" lvl="1" indent="-457200">
              <a:lnSpc>
                <a:spcPct val="130000"/>
              </a:lnSpc>
              <a:buFont typeface="Arial"/>
              <a:buChar char="•"/>
            </a:pPr>
            <a:r>
              <a:rPr lang="en-US" sz="2400">
                <a:latin typeface="Franklin Gothic Book"/>
              </a:rPr>
              <a:t>RDS-PI: 2-D AAS chart</a:t>
            </a:r>
          </a:p>
        </p:txBody>
      </p:sp>
    </p:spTree>
    <p:extLst>
      <p:ext uri="{BB962C8B-B14F-4D97-AF65-F5344CB8AC3E}">
        <p14:creationId xmlns:p14="http://schemas.microsoft.com/office/powerpoint/2010/main" val="208622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additional information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800" y="1763439"/>
            <a:ext cx="7772400" cy="4113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000">
                <a:latin typeface="Franklin Gothic Book"/>
              </a:rPr>
              <a:t>Technical paper (PDF) related to this presentation:</a:t>
            </a:r>
          </a:p>
          <a:p>
            <a:r>
              <a:rPr lang="en-US" sz="2000">
                <a:latin typeface="Franklin Gothic Book"/>
                <a:hlinkClick r:id="rId3"/>
              </a:rPr>
              <a:t>https://www.pnsqc.org/daniel-kranowski/</a:t>
            </a:r>
            <a:endParaRPr lang="en-US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Code for the example system under test:</a:t>
            </a:r>
          </a:p>
          <a:p>
            <a:r>
              <a:rPr lang="en-US" sz="2000">
                <a:latin typeface="Franklin Gothic Book"/>
                <a:hlinkClick r:id="rId4"/>
              </a:rPr>
              <a:t>https://github.com/daniel-kranowski/aws-perfmon-01</a:t>
            </a:r>
            <a:endParaRPr lang="en-US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endParaRPr lang="en-US" sz="2000">
              <a:latin typeface="Franklin Gothic Book"/>
            </a:endParaRPr>
          </a:p>
          <a:p>
            <a:r>
              <a:rPr lang="en-US" sz="2000">
                <a:latin typeface="Franklin Gothic Book"/>
              </a:rPr>
              <a:t>Contact the author:</a:t>
            </a:r>
          </a:p>
          <a:p>
            <a:r>
              <a:rPr lang="en-US" sz="2000">
                <a:latin typeface="Franklin Gothic Book"/>
                <a:hlinkClick r:id="rId5"/>
              </a:rPr>
              <a:t>www.bizalgo.com/contact</a:t>
            </a:r>
            <a:r>
              <a:rPr lang="en-US" sz="2000">
                <a:latin typeface="Franklin Gothic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80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4052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Example performance test deliverables</a:t>
            </a: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4431340" y="-755512"/>
            <a:ext cx="12700" cy="6879160"/>
          </a:xfrm>
          <a:prstGeom prst="curvedConnector3">
            <a:avLst>
              <a:gd name="adj1" fmla="val 8075661"/>
            </a:avLst>
          </a:prstGeom>
          <a:ln w="50800">
            <a:solidFill>
              <a:schemeClr val="accent5">
                <a:lumMod val="50000"/>
              </a:schemeClr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36006" y="3733585"/>
            <a:ext cx="5538369" cy="184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514350" indent="-514350">
              <a:lnSpc>
                <a:spcPct val="130000"/>
              </a:lnSpc>
              <a:spcAft>
                <a:spcPts val="2400"/>
              </a:spcAft>
              <a:buAutoNum type="arabicParenBoth"/>
            </a:pPr>
            <a:r>
              <a:rPr lang="en-US" sz="3200">
                <a:latin typeface="Franklin Gothic Book"/>
              </a:rPr>
              <a:t>Propagation delay: system</a:t>
            </a:r>
          </a:p>
          <a:p>
            <a:pPr marL="514350" indent="-514350">
              <a:lnSpc>
                <a:spcPct val="130000"/>
              </a:lnSpc>
              <a:buAutoNum type="arabicParenBoth"/>
            </a:pPr>
            <a:r>
              <a:rPr lang="en-US" sz="3200">
                <a:latin typeface="Franklin Gothic Book"/>
              </a:rPr>
              <a:t>Bottlenecks: each service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7422" y="219472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9892" y="2194729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02000" y="2202633"/>
            <a:ext cx="125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98876" y="1719643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ECS</a:t>
            </a:r>
            <a:endParaRPr lang="en-US" b="1"/>
          </a:p>
        </p:txBody>
      </p:sp>
      <p:sp>
        <p:nvSpPr>
          <p:cNvPr id="19" name="Rounded Rectangle 18"/>
          <p:cNvSpPr/>
          <p:nvPr/>
        </p:nvSpPr>
        <p:spPr>
          <a:xfrm>
            <a:off x="2780984" y="1719643"/>
            <a:ext cx="1028546" cy="965979"/>
          </a:xfrm>
          <a:prstGeom prst="roundRect">
            <a:avLst/>
          </a:prstGeom>
          <a:solidFill>
            <a:srgbClr val="5E35B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Kinesis</a:t>
            </a:r>
            <a:endParaRPr lang="en-US" b="1"/>
          </a:p>
        </p:txBody>
      </p:sp>
      <p:sp>
        <p:nvSpPr>
          <p:cNvPr id="20" name="Rounded Rectangle 19"/>
          <p:cNvSpPr/>
          <p:nvPr/>
        </p:nvSpPr>
        <p:spPr>
          <a:xfrm>
            <a:off x="7355562" y="1691568"/>
            <a:ext cx="1028546" cy="965979"/>
          </a:xfrm>
          <a:prstGeom prst="roundRect">
            <a:avLst/>
          </a:prstGeom>
          <a:solidFill>
            <a:srgbClr val="333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RDS</a:t>
            </a:r>
            <a:endParaRPr lang="en-US" b="1"/>
          </a:p>
        </p:txBody>
      </p:sp>
      <p:sp>
        <p:nvSpPr>
          <p:cNvPr id="21" name="Rounded Rectangle 20"/>
          <p:cNvSpPr/>
          <p:nvPr/>
        </p:nvSpPr>
        <p:spPr>
          <a:xfrm>
            <a:off x="5073454" y="1701878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latin typeface="Franklin Gothic Book"/>
              </a:rPr>
              <a:t>Lambda</a:t>
            </a:r>
            <a:endParaRPr lang="en-US" b="1"/>
          </a:p>
        </p:txBody>
      </p:sp>
      <p:sp>
        <p:nvSpPr>
          <p:cNvPr id="4" name="Half Frame 3"/>
          <p:cNvSpPr/>
          <p:nvPr/>
        </p:nvSpPr>
        <p:spPr>
          <a:xfrm rot="3600000">
            <a:off x="7640386" y="2734592"/>
            <a:ext cx="368490" cy="368490"/>
          </a:xfrm>
          <a:prstGeom prst="halfFrame">
            <a:avLst>
              <a:gd name="adj1" fmla="val 14347"/>
              <a:gd name="adj2" fmla="val 14846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stopwatch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3" y="3068980"/>
            <a:ext cx="5334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7167350" y="3235050"/>
            <a:ext cx="1031569" cy="3896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32867" y="2907090"/>
            <a:ext cx="1118072" cy="3896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450" y="2591517"/>
            <a:ext cx="1118072" cy="3896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3394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Measuring </a:t>
            </a:r>
            <a:r>
              <a:rPr lang="en-US" sz="3200" b="1">
                <a:solidFill>
                  <a:srgbClr val="5A7C0C"/>
                </a:solidFill>
                <a:latin typeface="Franklin Gothic Book"/>
                <a:cs typeface="Franklin Gothic Book"/>
              </a:rPr>
              <a:t>async</a:t>
            </a: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 prop delay is hard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275811" y="2591517"/>
            <a:ext cx="71801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>
                <a:latin typeface="Franklin Gothic Book"/>
              </a:rPr>
              <a:t>start</a:t>
            </a:r>
          </a:p>
          <a:p>
            <a:pPr algn="r">
              <a:spcAft>
                <a:spcPts val="300"/>
              </a:spcAft>
            </a:pPr>
            <a:r>
              <a:rPr lang="en-US">
                <a:latin typeface="Franklin Gothic Book"/>
              </a:rPr>
              <a:t>finish</a:t>
            </a:r>
          </a:p>
          <a:p>
            <a:pPr algn="r">
              <a:spcAft>
                <a:spcPts val="300"/>
              </a:spcAft>
            </a:pPr>
            <a:r>
              <a:rPr lang="en-US">
                <a:latin typeface="Franklin Gothic Book"/>
              </a:rPr>
              <a:t>diff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121018" y="2591517"/>
            <a:ext cx="68483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>
                <a:latin typeface="Consolas"/>
                <a:cs typeface="Consolas"/>
              </a:rPr>
              <a:t>12:00:00     </a:t>
            </a:r>
            <a:r>
              <a:rPr lang="en-US" b="1" i="1" u="dottedHeavy">
                <a:latin typeface="Consolas"/>
                <a:cs typeface="Consolas"/>
              </a:rPr>
              <a:t>11:59:50</a:t>
            </a:r>
            <a:r>
              <a:rPr lang="en-US">
                <a:latin typeface="Consolas"/>
                <a:cs typeface="Consolas"/>
              </a:rPr>
              <a:t>     12:01:00</a:t>
            </a:r>
          </a:p>
          <a:p>
            <a:pPr>
              <a:spcAft>
                <a:spcPts val="300"/>
              </a:spcAft>
            </a:pPr>
            <a:r>
              <a:rPr lang="en-US">
                <a:latin typeface="Consolas"/>
                <a:cs typeface="Consolas"/>
              </a:rPr>
              <a:t>12:00:02     11:59:52     </a:t>
            </a:r>
            <a:r>
              <a:rPr lang="en-US" b="1" i="1" u="dottedHeavy">
                <a:latin typeface="Consolas"/>
                <a:cs typeface="Consolas"/>
              </a:rPr>
              <a:t>12:01:02</a:t>
            </a:r>
          </a:p>
          <a:p>
            <a:pPr>
              <a:spcAft>
                <a:spcPts val="300"/>
              </a:spcAft>
            </a:pPr>
            <a:r>
              <a:rPr lang="en-US">
                <a:latin typeface="Consolas"/>
                <a:cs typeface="Consolas"/>
              </a:rPr>
              <a:t> 0:00:02      0:00:02      0:00:02      </a:t>
            </a:r>
            <a:r>
              <a:rPr lang="en-US" b="1" i="1" u="dottedHeavy">
                <a:latin typeface="Consolas"/>
                <a:cs typeface="Consolas"/>
              </a:rPr>
              <a:t>0:01:12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4928522" y="2811090"/>
            <a:ext cx="481442" cy="2645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564099" y="3075591"/>
            <a:ext cx="590091" cy="357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2252993" y="3785218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2761761" y="4756487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V="1">
            <a:off x="3254107" y="426398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V="1">
            <a:off x="2290885" y="426398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2505064" y="385837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2340739" y="404751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032114" y="467339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186162" y="451106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018555" y="3861546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186162" y="404116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2337958" y="448401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2507380" y="467728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304302" y="3841128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843901" y="3785218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 Same Side Corner Rectangle 123"/>
          <p:cNvSpPr/>
          <p:nvPr/>
        </p:nvSpPr>
        <p:spPr>
          <a:xfrm>
            <a:off x="4275209" y="3668706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4346319" y="378521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352669" y="4756487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 flipV="1">
            <a:off x="4845015" y="426398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 flipV="1">
            <a:off x="3881793" y="426398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4095972" y="385837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3931647" y="404751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4623022" y="467339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777070" y="451106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4609463" y="3861546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777070" y="404116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3928866" y="448401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4098288" y="467728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3895210" y="3841128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331303" y="4696969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750082" y="42644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917114" y="42644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489477" y="3784165"/>
            <a:ext cx="1028546" cy="1028546"/>
          </a:xfrm>
          <a:prstGeom prst="ellipse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 Same Side Corner Rectangle 147"/>
          <p:cNvSpPr/>
          <p:nvPr/>
        </p:nvSpPr>
        <p:spPr>
          <a:xfrm>
            <a:off x="5920785" y="3667653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/>
          <p:cNvCxnSpPr/>
          <p:nvPr/>
        </p:nvCxnSpPr>
        <p:spPr>
          <a:xfrm flipV="1">
            <a:off x="5991895" y="3784166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5991895" y="4755434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rot="5400000" flipV="1">
            <a:off x="6490591" y="4262928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5400000" flipV="1">
            <a:off x="5527369" y="4262928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5741548" y="3857318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577223" y="404646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6268598" y="467234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422646" y="451001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6255039" y="3860493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6422646" y="404011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flipV="1">
            <a:off x="5574442" y="4482960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5743864" y="4676231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5540786" y="3840075"/>
            <a:ext cx="925691" cy="9256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970529" y="4695916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395658" y="4263372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562690" y="4263372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977053" y="2108527"/>
            <a:ext cx="1335795" cy="965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Franklin Gothic Book"/>
              </a:rPr>
              <a:t>highly skewed propagation delay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838200" y="5213756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400" i="1">
                <a:solidFill>
                  <a:srgbClr val="5A7C0C"/>
                </a:solidFill>
                <a:latin typeface="Franklin Gothic Book"/>
                <a:cs typeface="Franklin Gothic Book"/>
              </a:rPr>
              <a:t>...the ideal measurement would use a single clock.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810450" y="1518617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ECS</a:t>
            </a:r>
          </a:p>
          <a:p>
            <a:pPr algn="ctr"/>
            <a:r>
              <a:rPr lang="en-US" b="1">
                <a:latin typeface="Franklin Gothic Book"/>
              </a:rPr>
              <a:t>clock</a:t>
            </a:r>
            <a:endParaRPr lang="en-US" b="1"/>
          </a:p>
        </p:txBody>
      </p:sp>
      <p:sp>
        <p:nvSpPr>
          <p:cNvPr id="84" name="Rounded Rectangle 83"/>
          <p:cNvSpPr/>
          <p:nvPr/>
        </p:nvSpPr>
        <p:spPr>
          <a:xfrm>
            <a:off x="5476317" y="1518617"/>
            <a:ext cx="1028546" cy="965979"/>
          </a:xfrm>
          <a:prstGeom prst="roundRect">
            <a:avLst/>
          </a:prstGeom>
          <a:solidFill>
            <a:srgbClr val="D35B1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>
                <a:latin typeface="Franklin Gothic Book"/>
              </a:rPr>
              <a:t>Lambda</a:t>
            </a:r>
          </a:p>
          <a:p>
            <a:pPr algn="ctr"/>
            <a:r>
              <a:rPr lang="en-US" b="1">
                <a:latin typeface="Franklin Gothic Book"/>
              </a:rPr>
              <a:t>clock</a:t>
            </a:r>
            <a:endParaRPr lang="en-US" b="1"/>
          </a:p>
        </p:txBody>
      </p:sp>
      <p:sp>
        <p:nvSpPr>
          <p:cNvPr id="85" name="Rounded Rectangle 84"/>
          <p:cNvSpPr/>
          <p:nvPr/>
        </p:nvSpPr>
        <p:spPr>
          <a:xfrm>
            <a:off x="2158283" y="1522933"/>
            <a:ext cx="1028546" cy="965979"/>
          </a:xfrm>
          <a:prstGeom prst="roundRect">
            <a:avLst/>
          </a:prstGeom>
          <a:solidFill>
            <a:srgbClr val="333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>
                <a:latin typeface="Franklin Gothic Book"/>
              </a:rPr>
              <a:t>our laptop clock</a:t>
            </a:r>
            <a:endParaRPr lang="en-US" b="1"/>
          </a:p>
        </p:txBody>
      </p:sp>
      <p:sp>
        <p:nvSpPr>
          <p:cNvPr id="101" name="Round Same Side Corner Rectangle 100"/>
          <p:cNvSpPr/>
          <p:nvPr/>
        </p:nvSpPr>
        <p:spPr>
          <a:xfrm>
            <a:off x="2684301" y="3668706"/>
            <a:ext cx="141109" cy="116512"/>
          </a:xfrm>
          <a:prstGeom prst="round2SameRect">
            <a:avLst/>
          </a:prstGeom>
          <a:solidFill>
            <a:srgbClr val="CCCCCC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2752236" y="3785219"/>
            <a:ext cx="0" cy="5486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714995" y="4234124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2737220" y="4696969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159174" y="42644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326206" y="426442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728423" y="3855196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731598" y="425807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342128" y="3980123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2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312253" y="4234124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316781" y="3836018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322506" y="3855196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325681" y="4258075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987704" y="3979070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954654" y="4233071"/>
            <a:ext cx="91365" cy="913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013157" y="3834965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964907" y="3854143"/>
            <a:ext cx="53975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971257" y="4257022"/>
            <a:ext cx="53975" cy="539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744923" y="3836018"/>
            <a:ext cx="27432" cy="530352"/>
          </a:xfrm>
          <a:prstGeom prst="rect">
            <a:avLst/>
          </a:prstGeom>
          <a:pattFill prst="pct75">
            <a:fgClr>
              <a:schemeClr val="tx1"/>
            </a:fgClr>
            <a:bgClr>
              <a:prstClr val="white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748045" y="3980123"/>
            <a:ext cx="27432" cy="3931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367146" y="1830536"/>
            <a:ext cx="3401663" cy="2267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4400">
                <a:solidFill>
                  <a:srgbClr val="184451"/>
                </a:solidFill>
                <a:latin typeface="Franklin Gothic Book"/>
                <a:cs typeface="Franklin Gothic Book"/>
              </a:rPr>
              <a:t>AWS X-Ray</a:t>
            </a:r>
          </a:p>
        </p:txBody>
      </p:sp>
      <p:pic>
        <p:nvPicPr>
          <p:cNvPr id="84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7698" y="1830535"/>
            <a:ext cx="2264427" cy="22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5800" y="330807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rgbClr val="5A7C0C"/>
                </a:solidFill>
                <a:latin typeface="Franklin Gothic Book"/>
                <a:cs typeface="Franklin Gothic Book"/>
              </a:rPr>
              <a:t>What is AWS X-Ray?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887" y="1333681"/>
            <a:ext cx="7742838" cy="3969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Timing capture and analysis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Traces, segments, services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Segment uploader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Sampling</a:t>
            </a:r>
          </a:p>
          <a:p>
            <a:pPr marL="227013" indent="-227013">
              <a:spcAft>
                <a:spcPts val="2400"/>
              </a:spcAft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latin typeface="Franklin Gothic Book"/>
              </a:rPr>
              <a:t>Synchronous</a:t>
            </a:r>
          </a:p>
        </p:txBody>
      </p:sp>
      <p:pic>
        <p:nvPicPr>
          <p:cNvPr id="14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128940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3" name="Picture 2" descr="xray-servicemap-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34"/>
            <a:ext cx="9144000" cy="4227784"/>
          </a:xfrm>
          <a:prstGeom prst="rect">
            <a:avLst/>
          </a:prstGeom>
        </p:spPr>
      </p:pic>
      <p:pic>
        <p:nvPicPr>
          <p:cNvPr id="6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323101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business-algorithms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6365210"/>
            <a:ext cx="1773074" cy="340390"/>
          </a:xfrm>
          <a:prstGeom prst="rect">
            <a:avLst/>
          </a:prstGeom>
        </p:spPr>
      </p:pic>
      <p:pic>
        <p:nvPicPr>
          <p:cNvPr id="4" name="Picture 3" descr="xray-trace-detail-2-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" y="541048"/>
            <a:ext cx="9144000" cy="4559677"/>
          </a:xfrm>
          <a:prstGeom prst="rect">
            <a:avLst/>
          </a:prstGeom>
        </p:spPr>
      </p:pic>
      <p:pic>
        <p:nvPicPr>
          <p:cNvPr id="5" name="Graphic 14">
            <a:extLst>
              <a:ext uri="{FF2B5EF4-FFF2-40B4-BE49-F238E27FC236}">
                <a16:creationId xmlns="" xmlns:a16="http://schemas.microsoft.com/office/drawing/2014/main" id="{FBF86D52-C48B-5742-B3CE-A243F5101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859" y="-6480"/>
            <a:ext cx="711200" cy="71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DA3940-85A3-3343-A668-675C4E2C0512}"/>
              </a:ext>
            </a:extLst>
          </p:cNvPr>
          <p:cNvSpPr txBox="1"/>
          <p:nvPr/>
        </p:nvSpPr>
        <p:spPr>
          <a:xfrm>
            <a:off x="8439279" y="678381"/>
            <a:ext cx="716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Franklin Gothic Book"/>
                <a:cs typeface="Franklin Gothic Book"/>
              </a:rPr>
              <a:t>X-Ray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333443"/>
            <a:ext cx="7772400" cy="647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cs typeface="Franklin Gothic Book"/>
              </a:rPr>
              <a:t>Duration = (end_time – start_time)</a:t>
            </a:r>
          </a:p>
        </p:txBody>
      </p:sp>
    </p:spTree>
    <p:extLst>
      <p:ext uri="{BB962C8B-B14F-4D97-AF65-F5344CB8AC3E}">
        <p14:creationId xmlns:p14="http://schemas.microsoft.com/office/powerpoint/2010/main" val="63502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1207</Words>
  <Application>Microsoft Macintosh PowerPoint</Application>
  <PresentationFormat>On-screen Show (4:3)</PresentationFormat>
  <Paragraphs>268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Performance Testing with AWS X-Ray, CloudWatch, and RDS performance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Testing with AWS X-Ray, CloudWatch, and RDS performance tools</dc:title>
  <dc:creator>Daniel Kranowski</dc:creator>
  <cp:lastModifiedBy>Daniel Kranowski</cp:lastModifiedBy>
  <cp:revision>93</cp:revision>
  <dcterms:created xsi:type="dcterms:W3CDTF">2019-09-30T01:32:45Z</dcterms:created>
  <dcterms:modified xsi:type="dcterms:W3CDTF">2019-10-15T13:16:02Z</dcterms:modified>
</cp:coreProperties>
</file>